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0" r:id="rId2"/>
    <p:sldId id="291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70" r:id="rId31"/>
    <p:sldId id="271" r:id="rId32"/>
    <p:sldId id="293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52" autoAdjust="0"/>
  </p:normalViewPr>
  <p:slideViewPr>
    <p:cSldViewPr snapToGrid="0">
      <p:cViewPr varScale="1">
        <p:scale>
          <a:sx n="107" d="100"/>
          <a:sy n="107" d="100"/>
        </p:scale>
        <p:origin x="7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F1BC4-B6EA-4F2B-A6C4-6F57E9935F2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16F5-756C-43ED-81DF-62AA12324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9323-4168-4539-BEE4-CF41AF87D48E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0587-E9EC-46B9-8F6B-C39D04070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6689-FA6C-43FF-A7C7-F35ABDE27A60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07CD-257B-4656-95E9-19401AE6A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BE69-A377-442B-8BDB-3F5028FAD128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1096-9949-4E5D-A68F-D3D3BC45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A8EC-CECD-4B54-BEF2-5452F5675B28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4F90-9A3F-4001-9869-5A89DF34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BE58-AC91-4A77-B24D-E1D693DB9003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6586-8F1D-4FB9-9FB3-8E6DF1390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52DA-CE87-4E24-B54E-ABB8B64C1A24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B3C8-CB40-4503-889B-AEC5422E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6E34-6D18-4506-9994-C0B424005C87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E202-FBE5-4D88-8846-FD0B89DA9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40C6-4279-47BD-B383-E4F7FDD10061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FEB2-62CD-4CA5-BC06-B6A30520E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B8A2-7FDD-4BAD-9657-23762CCA3BAA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CD27-9B31-46DD-8D1E-3BCBF7A7F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88F6-0733-4E81-B54D-86DA78C12BDE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CBF-F17A-4055-839F-7CB00E18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8BEF-3731-45C9-9712-77B5C6F302BA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FEDC-420A-4033-9C28-E73E6CBC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28D3-6463-47D6-90EF-DCB8A12CACDC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928B-ACD1-416B-8F28-821D80B66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4225-D652-40A0-A2D5-6AC3F0971374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FBD5-75EE-4795-AC48-9D43B425E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8D91-E782-4C4A-BF4D-7D2C9528512A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0A0C-DB8B-40F0-B8B2-961CBB25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89CE-6481-4549-9BFC-EB1661007A3E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BBEA-3E33-409F-9295-721F8112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5AAF-128E-4C92-A559-F37F65CFFE12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62CF-F8B5-403E-AB10-84BC8C86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8B168-53AA-4D6E-B1FC-254F9D2B189A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205CB-B178-484E-8AB6-DCA7A8FEE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hyperlink" Target="http://lib.orgma.ru/jirbis2/elektronnyj-k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hicscente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AD329-CA5C-448D-B4B9-8A058F30E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Нормативные основания медицинской этики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A4D540-0F10-4CA7-B6EC-E6A055F96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4A195C-446E-406E-AC6D-FEA34EC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50587-E9EC-46B9-8F6B-C39D040706C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2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992313" y="188914"/>
            <a:ext cx="8229600" cy="796925"/>
          </a:xfrm>
        </p:spPr>
        <p:txBody>
          <a:bodyPr/>
          <a:lstStyle/>
          <a:p>
            <a:pPr eaLnBrk="1" hangingPunct="1"/>
            <a:r>
              <a:rPr lang="ru-RU"/>
              <a:t>Клятва российского врача, 1994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826" y="908050"/>
            <a:ext cx="10140083" cy="594995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Добровольно вступая в медицинское сообщество, я торжественно клянусь и даю письменное обязательство посвятить себя служению жизни других людей, всеми профессиональными средствами стремясь продлить её и сделать лучше; здоровье моего пациента всегда будет для меня высшей наградой.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Клянусь постоянно совершенствовать мои медицинские познания и врачебное мастерство, отдать все знания и силы охране здоровья человека и ни при каких обстоятельствах я не только не использую сам, но и никому не позволю использовать их в ущерб нормам гуманности.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клянусь, что никогда не позволю соображениям личного, религиозного, национального, расового, этнического, политического, экономического, социального и иного немедицинского характера встать между мной и моим пациентом.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Клянусь безотлагательно оказывать неотложную медицинскую помощь любому, кто в ней нуждается, внимательно, заботливо, уважительно и беспристрастно относиться к своим пациентам, хранить секреты доверившихся мне людей даже после их смерти, обращаться, если этого требуют интересы врачевания, за советом к коллегам и самому никогда не отказывать им ни в совете, ни в бескорыстной помощи, беречь и развивать благородные традиции медицинского сообщества, на всю жизнь сохранить благодарность и уважение к тем, кто научил меня врачебному искусству.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обязуюсь во всех своих действиях руководствоваться Этическим кодексом российского врача, этическими требованиями моей ассоциации, а также международными нормами профессиональной этики, исключая не признаваемое Ассоциацией врачей России положение о допустимости пассивной эвтаназии.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 даю эту клятву свободно и искренне. Я исполню врачебный долг по совести и с достоинством.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19779C-D272-4A1C-B19E-D7C63F12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1774826" y="260350"/>
            <a:ext cx="9885361" cy="6597650"/>
          </a:xfrm>
        </p:spPr>
        <p:txBody>
          <a:bodyPr/>
          <a:lstStyle/>
          <a:p>
            <a:pPr algn="just" eaLnBrk="1" hangingPunct="1"/>
            <a:r>
              <a:rPr lang="ru-RU" dirty="0"/>
              <a:t>Принятая в 1994 году «Клятва российского врача», является новым этапом в истории медицинских этических кодексов и профессиональных клятв. </a:t>
            </a:r>
          </a:p>
          <a:p>
            <a:pPr algn="just" eaLnBrk="1" hangingPunct="1"/>
            <a:r>
              <a:rPr lang="ru-RU" dirty="0"/>
              <a:t>Она имеет следующие основные черты: 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/>
              <a:t>    1) преобладание в лексике слов с этическим значением («этические требования», «внимательно, заботливо, уважительно и беспристрастно относиться своим пациентам»),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/>
              <a:t>   2) широкий спектр оценочных значений («по совести и с достоинством»); </a:t>
            </a:r>
          </a:p>
          <a:p>
            <a:pPr algn="just" eaLnBrk="1" hangingPunct="1">
              <a:buFont typeface="Arial" charset="0"/>
              <a:buNone/>
            </a:pPr>
            <a:r>
              <a:rPr lang="ru-RU" dirty="0"/>
              <a:t>   3) отсутствие выраженной речевой агрессии. </a:t>
            </a:r>
          </a:p>
          <a:p>
            <a:pPr eaLnBrk="1" hangingPunct="1"/>
            <a:endParaRPr lang="ru-RU" dirty="0"/>
          </a:p>
        </p:txBody>
      </p:sp>
      <p:pic>
        <p:nvPicPr>
          <p:cNvPr id="3" name="Picture 2" descr="http://www.amu.kz/efqm/IMG_9045.JPG">
            <a:extLst>
              <a:ext uri="{FF2B5EF4-FFF2-40B4-BE49-F238E27FC236}">
                <a16:creationId xmlns:a16="http://schemas.microsoft.com/office/drawing/2014/main" id="{28FBA78E-91E6-45E9-BC58-F486EF30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969" y="3896301"/>
            <a:ext cx="5694218" cy="296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CCBB03-9C51-448B-AFBF-7A9A6837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6373091" y="1052513"/>
            <a:ext cx="5287096" cy="5472112"/>
          </a:xfrm>
        </p:spPr>
        <p:txBody>
          <a:bodyPr/>
          <a:lstStyle/>
          <a:p>
            <a:pPr algn="just" eaLnBrk="1" hangingPunct="1"/>
            <a:r>
              <a:rPr lang="ru-RU" dirty="0"/>
              <a:t>На сегодняшний день действует </a:t>
            </a:r>
            <a:r>
              <a:rPr lang="ru-RU" u="sng" dirty="0"/>
              <a:t>Клятва врача</a:t>
            </a:r>
            <a:r>
              <a:rPr lang="ru-RU" dirty="0"/>
              <a:t>, принятая 21.11.2011. </a:t>
            </a:r>
          </a:p>
          <a:p>
            <a:pPr algn="just" eaLnBrk="1" hangingPunct="1"/>
            <a:r>
              <a:rPr lang="ru-RU" dirty="0"/>
              <a:t>Ее текст отражен в статье 71 федерального закона №323 «Об основах охраны здоровья граждан в Российской Федерации»</a:t>
            </a:r>
          </a:p>
        </p:txBody>
      </p:sp>
      <p:pic>
        <p:nvPicPr>
          <p:cNvPr id="24578" name="Picture 6" descr="http://threehungryboys.org/photo/56bd6ec876f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1052513"/>
            <a:ext cx="3695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1D6724-9F0C-4CAA-B06D-D854E05B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5603" name="Picture 2" descr="http://www.kemsma.ru/mediawiki/images/1/16/%D0%9A%D0%BB%D1%8F%D1%82%D0%B2%D0%B0_%D0%92%D1%80%D0%B0%D1%87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212" y="265521"/>
            <a:ext cx="7277677" cy="65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C0C4B3-2D08-4851-8ED1-0363D1E1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s://www.proza.ru/pics/2015/04/19/2128.jpg"/>
          <p:cNvPicPr>
            <a:picLocks noChangeAspect="1" noChangeArrowheads="1"/>
          </p:cNvPicPr>
          <p:nvPr/>
        </p:nvPicPr>
        <p:blipFill>
          <a:blip r:embed="rId2" cstate="print"/>
          <a:srcRect l="18655"/>
          <a:stretch>
            <a:fillRect/>
          </a:stretch>
        </p:blipFill>
        <p:spPr bwMode="auto">
          <a:xfrm>
            <a:off x="8516471" y="787400"/>
            <a:ext cx="2964422" cy="395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826" y="765174"/>
            <a:ext cx="5943786" cy="60928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 мнению некоторых учёных, недостаток «Клятвы» — отсутствие принципа информированного согласия, отражённого в «Конвенции о защите прав человека и достоинства человеческого существа, в связи с использованием достижений биологии и медицины» (1997 г.)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05A3F0-14DF-4ECF-8F14-4224BF8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65018"/>
            <a:ext cx="10266218" cy="619298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Для выявления значимости Клятвы в профессиональной деятельности врачей, отношения медицинских работников к отдельным ее пунктам в 1993 году было проведено социологическое исследование в форме анкетирования, в ходе которого участники ответили на следующие вопросы: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«с каким текстом клятвы вы знакомы?»,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«что вы считаете ключевой идеей клятвы?»,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«что вы считаете устаревшим в клятве?».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Исследование показало, что из всех респондентов  с Клятвой Гиппократа знакомы 59 %, с Присягой Советского врача - 33,5 %, с Клятвой российского врача - 7,5 %.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 Женевской декларацией российские врачи не знакомы, что объясняется разностью подходов к здравоохранению в нашей и западных странах и неприменимостью зарубежных норм к отечественной медицине.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Наиболее значимым врачи считают принцип «не навреди» (65 % респондентов), не выявили лишнего или устаревшего в Клятве 89 % врачей.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18,5 % респондентов озаглавили бы текст клятвы как Кодекс, 11 % - Присяга, 7,5 % - Устав, большинство (63 %) оставили бы название прежним.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D17E9AE-4631-4C10-9BBC-7FA9A277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68413"/>
            <a:ext cx="9523412" cy="48577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Полученные данные свидетельствуют об актуальности ключевых идей клятвы в наши дни.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Таким образом, медицинские работники согласны с основными положениями Клятвы Гиппократа, нравственные нормы котор</a:t>
            </a:r>
            <a:r>
              <a:rPr lang="ru-RU" sz="2400" dirty="0">
                <a:latin typeface="Arial" charset="0"/>
              </a:rPr>
              <a:t>о</a:t>
            </a:r>
            <a:r>
              <a:rPr lang="ru-RU" sz="2400" dirty="0"/>
              <a:t>й трансформировались в правовые - государство утвердило требования морали, жизненно важные для общества, в виде законов.</a:t>
            </a:r>
          </a:p>
          <a:p>
            <a:pPr eaLnBrk="1" hangingPunct="1">
              <a:lnSpc>
                <a:spcPct val="90000"/>
              </a:lnSpc>
            </a:pPr>
            <a:endParaRPr lang="ru-RU" dirty="0"/>
          </a:p>
          <a:p>
            <a:pPr eaLnBrk="1" hangingPunct="1">
              <a:lnSpc>
                <a:spcPct val="90000"/>
              </a:lnSpc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D3B29C-E185-4F16-AC13-D190FFD2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585788" y="461963"/>
            <a:ext cx="10809287" cy="842962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Этический кодекс Российского врача</a:t>
            </a:r>
            <a:br>
              <a:rPr lang="ru-RU" sz="4000"/>
            </a:br>
            <a:r>
              <a:rPr lang="ru-RU" sz="1800" b="1"/>
              <a:t>Утвержден 4-ой Конференцией Ассоциации врачей России, ноябрь 1994</a:t>
            </a: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4300">
            <a:off x="7928816" y="2277595"/>
            <a:ext cx="35115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07805">
            <a:off x="2988607" y="2787974"/>
            <a:ext cx="23558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B7C8D3-DC62-497D-811F-17075CCD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50587-E9EC-46B9-8F6B-C39D040706C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1446213" y="163513"/>
            <a:ext cx="10536237" cy="65103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b="1" dirty="0"/>
              <a:t>РАЗДЕЛ 1</a:t>
            </a:r>
          </a:p>
          <a:p>
            <a:pPr marL="0" indent="0">
              <a:buFont typeface="Wingdings 3" pitchFamily="18" charset="2"/>
              <a:buNone/>
            </a:pPr>
            <a:r>
              <a:rPr lang="ru-RU" b="1" dirty="0">
                <a:solidFill>
                  <a:schemeClr val="tx1"/>
                </a:solidFill>
              </a:rPr>
              <a:t>ОБЩИЕ ПОЛОЖЕНИЯ (ВРАЧ И ОБЩЕСТВО)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dirty="0">
                <a:solidFill>
                  <a:srgbClr val="C00000"/>
                </a:solidFill>
              </a:rPr>
              <a:t>Главная цель профессиональной деятельности врача - сохранение жизни человека и улучшение ее качества путем оказания ургентной, плановой и превентивной медицинской помощи.</a:t>
            </a:r>
          </a:p>
          <a:p>
            <a:pPr marL="0" indent="0" algn="just">
              <a:buFont typeface="Wingdings 3" pitchFamily="18" charset="2"/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Font typeface="Wingdings 3" pitchFamily="18" charset="2"/>
              <a:buNone/>
            </a:pPr>
            <a:r>
              <a:rPr lang="ru-RU" b="1" dirty="0">
                <a:solidFill>
                  <a:schemeClr val="tx1"/>
                </a:solidFill>
              </a:rPr>
              <a:t>УРГЕНТНЫЙ </a:t>
            </a:r>
            <a:r>
              <a:rPr lang="ru-RU" dirty="0">
                <a:solidFill>
                  <a:schemeClr val="tx1"/>
                </a:solidFill>
              </a:rPr>
              <a:t>(лат. </a:t>
            </a:r>
            <a:r>
              <a:rPr lang="ru-RU" dirty="0" err="1">
                <a:solidFill>
                  <a:schemeClr val="tx1"/>
                </a:solidFill>
              </a:rPr>
              <a:t>urgens</a:t>
            </a:r>
            <a:r>
              <a:rPr lang="ru-RU" dirty="0">
                <a:solidFill>
                  <a:schemeClr val="tx1"/>
                </a:solidFill>
              </a:rPr>
              <a:t>, род. п. </a:t>
            </a:r>
            <a:r>
              <a:rPr lang="ru-RU" dirty="0" err="1">
                <a:solidFill>
                  <a:schemeClr val="tx1"/>
                </a:solidFill>
              </a:rPr>
              <a:t>urgentis</a:t>
            </a:r>
            <a:r>
              <a:rPr lang="ru-RU" dirty="0">
                <a:solidFill>
                  <a:schemeClr val="tx1"/>
                </a:solidFill>
              </a:rPr>
              <a:t> - срочный, неотложный, от </a:t>
            </a:r>
            <a:r>
              <a:rPr lang="ru-RU" dirty="0" err="1">
                <a:solidFill>
                  <a:schemeClr val="tx1"/>
                </a:solidFill>
              </a:rPr>
              <a:t>urgere</a:t>
            </a:r>
            <a:r>
              <a:rPr lang="ru-RU" dirty="0">
                <a:solidFill>
                  <a:schemeClr val="tx1"/>
                </a:solidFill>
              </a:rPr>
              <a:t> - спешить) - термин, используемый в мед. практике для характеристики требующих неотложной помощи состояний и самих мер неотложной помощи больному или пострадавшему (например, к ургентным мероприятиям при отравлениях относится промывание желудка).</a:t>
            </a:r>
          </a:p>
          <a:p>
            <a:pPr marL="0" indent="0" algn="just">
              <a:buFont typeface="Wingdings 3" pitchFamily="18" charset="2"/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Font typeface="Wingdings 3" pitchFamily="18" charset="2"/>
              <a:buNone/>
            </a:pPr>
            <a:r>
              <a:rPr lang="ru-RU" b="1" dirty="0">
                <a:solidFill>
                  <a:schemeClr val="tx1"/>
                </a:solidFill>
              </a:rPr>
              <a:t>«Плановая медицинская помощь" </a:t>
            </a:r>
            <a:r>
              <a:rPr lang="ru-RU" dirty="0">
                <a:solidFill>
                  <a:schemeClr val="tx1"/>
                </a:solidFill>
              </a:rPr>
              <a:t>- комплекс медицинских услуг, предоставляемых при нарушениях физического или психического здоровья пациента, не представляющих непосредственной угрозы его жизни или здоровью окружающих...«</a:t>
            </a:r>
          </a:p>
          <a:p>
            <a:pPr marL="0" indent="0" algn="just">
              <a:buFont typeface="Wingdings 3" pitchFamily="18" charset="2"/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Font typeface="Wingdings 3" pitchFamily="18" charset="2"/>
              <a:buNone/>
            </a:pPr>
            <a:r>
              <a:rPr lang="ru-RU" b="1" dirty="0">
                <a:solidFill>
                  <a:schemeClr val="tx1"/>
                </a:solidFill>
              </a:rPr>
              <a:t>ПРЕВЕНТИВНЫЙ </a:t>
            </a:r>
            <a:r>
              <a:rPr lang="ru-RU" dirty="0">
                <a:solidFill>
                  <a:schemeClr val="tx1"/>
                </a:solidFill>
              </a:rPr>
              <a:t>(французское </a:t>
            </a:r>
            <a:r>
              <a:rPr lang="ru-RU" dirty="0" err="1">
                <a:solidFill>
                  <a:schemeClr val="tx1"/>
                </a:solidFill>
              </a:rPr>
              <a:t>preventif</a:t>
            </a:r>
            <a:r>
              <a:rPr lang="ru-RU" dirty="0">
                <a:solidFill>
                  <a:schemeClr val="tx1"/>
                </a:solidFill>
              </a:rPr>
              <a:t>, от латинского </a:t>
            </a:r>
            <a:r>
              <a:rPr lang="ru-RU" dirty="0" err="1">
                <a:solidFill>
                  <a:schemeClr val="tx1"/>
                </a:solidFill>
              </a:rPr>
              <a:t>praevenio</a:t>
            </a:r>
            <a:r>
              <a:rPr lang="ru-RU" dirty="0">
                <a:solidFill>
                  <a:schemeClr val="tx1"/>
                </a:solidFill>
              </a:rPr>
              <a:t> - опережаю, предупреждаю), предупреждающий, предохранительный (например, превентивная прививка).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BD36DA-B0F3-4737-87D9-63EC1E3B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1745673" y="663388"/>
            <a:ext cx="10400290" cy="2653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b="1" dirty="0"/>
              <a:t>Главное условие врачебной деятельности - профессиональная компетентность врача: его специальные знания и искусство врачевания.</a:t>
            </a: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9445">
            <a:off x="8042444" y="2468781"/>
            <a:ext cx="3403007" cy="263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63D2BF-2FC2-48B6-9BB9-9CFEAE69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9365C-C2B6-4376-9425-6A07414A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B1B7CB-41DE-40FC-9039-1414C84B4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1" y="277091"/>
            <a:ext cx="9102436" cy="641465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DD143-8448-49A1-A3DB-71E10241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8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188" y="581891"/>
            <a:ext cx="8494467" cy="586047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Недопустимо причинение вреда пациенту, нанесение ему физического, нравственного или материального ущерба ни намеренно, ни по небрежности.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 не вправе безучастно относиться и к действиям третьих лиц, причиняющих такой ущерб.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 обязан сопоставить потенциальную пользу с возможными осложнениями от вмешательства, особенно если обследование или лечение сопряжены с болью, применением мер принуждения и другими тягостными для пациента факторами.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EC15D5-A593-4539-BCA6-A38DCB79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1787236" y="789708"/>
            <a:ext cx="9140740" cy="1185141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b="1" dirty="0"/>
              <a:t>Злоупотребление знаниями и положением врача несовместимо с врачебной профессией.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113AD3-6DAE-4B9F-BEE5-C2A6674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2589213" y="592138"/>
            <a:ext cx="8915400" cy="5810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000" b="1"/>
              <a:t>Врач обязан быть свободным.</a:t>
            </a:r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542" y="2743200"/>
            <a:ext cx="498783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C16080-342A-4BA6-AF50-908C8CA5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855693" y="153988"/>
            <a:ext cx="9648919" cy="6238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200" b="1" dirty="0"/>
              <a:t>Врач отвечает за качество медицинской помощи.</a:t>
            </a: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21821">
            <a:off x="5746843" y="2261160"/>
            <a:ext cx="549433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3E579E-EB2B-4914-8059-26B00A5F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570038" y="531813"/>
            <a:ext cx="10467975" cy="53800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b="1" dirty="0"/>
              <a:t>Врач имеет право отказаться от работы с пациентом.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2800" dirty="0"/>
              <a:t>Врач может отказаться от работы с пациентом, перепоручив его другому специалисту в следующих случаях: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2800" dirty="0"/>
              <a:t>- если чувствует себя недостаточно компетентным, не располагает необходимыми техническими возможностями для оказания должного вида помощи;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2800" dirty="0"/>
              <a:t>- данный вид медицинской помощи противоречит нравственным принципам врача;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2800" dirty="0"/>
              <a:t>- врач не в состоянии установить с пациентом терапевтическое сотрудничество.</a:t>
            </a:r>
          </a:p>
          <a:p>
            <a:pPr marL="0" indent="0">
              <a:buFont typeface="Wingdings 3" pitchFamily="18" charset="2"/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B30A74-F166-4FEB-81F8-B4E29FA9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982" y="905434"/>
            <a:ext cx="10571018" cy="301214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 2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 И ПРАВА ПАЦИЕНТА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 и право пациента на свободу и независимость личности.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43161">
            <a:off x="8458480" y="3034646"/>
            <a:ext cx="321945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762B95-1294-4EC4-B74C-02653977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1759527" y="236538"/>
            <a:ext cx="10432473" cy="37782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200" b="1" dirty="0"/>
              <a:t>Врач и право пациента на адекватную информацию о своем состоянии.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4495" y="2510117"/>
            <a:ext cx="4016188" cy="28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886499-E1F9-41D8-A5E7-C7D92272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1773382" y="141288"/>
            <a:ext cx="10418618" cy="12239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b="1" dirty="0"/>
              <a:t>Врач и право пациента на получение медицинской помощи, не ограниченной какими-либо посторонними влияниями.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2019300"/>
            <a:ext cx="47879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2019300"/>
            <a:ext cx="45656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1D0946-53DE-4CB5-B38A-467B1EBD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1739154" y="258762"/>
            <a:ext cx="7225552" cy="1749331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b="1" dirty="0"/>
              <a:t>Врач и право пациента согласиться на лечение или отказаться от него.</a:t>
            </a:r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4705" y="1250016"/>
            <a:ext cx="2800537" cy="217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848" y="4141694"/>
            <a:ext cx="3539003" cy="230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B35D2D-75F6-4D7D-BE3E-F0061F4E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1667435" y="663387"/>
            <a:ext cx="10524565" cy="155089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b="1" dirty="0"/>
              <a:t>Врач и право пациента на соблюдение врачебной тайны.</a:t>
            </a:r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082" y="1810871"/>
            <a:ext cx="4683779" cy="27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65F4E5-9D57-4991-A033-2DC819D9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135187" y="260351"/>
            <a:ext cx="9267103" cy="1282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/>
              <a:t>Клятва российского врача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350" y="5732464"/>
            <a:ext cx="6400800" cy="1125537"/>
          </a:xfrm>
        </p:spPr>
        <p:txBody>
          <a:bodyPr/>
          <a:lstStyle/>
          <a:p>
            <a:pPr eaLnBrk="1" hangingPunct="1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9" name="Picture 2" descr="http://www.nmu.edu.ua/img/history/kl_hippokr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4" y="1682751"/>
            <a:ext cx="5761037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2927FD-C4D6-424E-94D4-0D944BF8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50587-E9EC-46B9-8F6B-C39D040706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2008094" y="582706"/>
            <a:ext cx="10001344" cy="80869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600" b="1" dirty="0"/>
              <a:t>Врач и право пациента на достойную смерть.</a:t>
            </a:r>
          </a:p>
        </p:txBody>
      </p:sp>
      <p:pic>
        <p:nvPicPr>
          <p:cNvPr id="3277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188" y="2581835"/>
            <a:ext cx="4401204" cy="27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CCD4A8-302B-4C46-ADA6-8086E978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064327" y="277813"/>
            <a:ext cx="10000673" cy="37766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3600" b="1" dirty="0">
                <a:solidFill>
                  <a:srgbClr val="FFC000"/>
                </a:solidFill>
              </a:rPr>
              <a:t>Врач и право пациента на свободный выбор врача.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dirty="0"/>
              <a:t>Врач не вправе препятствовать пациенту, решившему доверить свое дальнейшее лечение другому врачу.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dirty="0"/>
              <a:t>Самореклама в любой форме несовместима с врачебной этикой.</a:t>
            </a:r>
          </a:p>
          <a:p>
            <a:pPr marL="0" indent="0">
              <a:buFont typeface="Wingdings 3" pitchFamily="18" charset="2"/>
              <a:buNone/>
            </a:pPr>
            <a:endParaRPr lang="ru-RU" dirty="0"/>
          </a:p>
        </p:txBody>
      </p:sp>
      <p:pic>
        <p:nvPicPr>
          <p:cNvPr id="3379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2259" y="4347882"/>
            <a:ext cx="2859741" cy="28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A4602A-D042-4A51-87C0-9A30ED10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649" y="193183"/>
            <a:ext cx="9765964" cy="1081825"/>
          </a:xfrm>
        </p:spPr>
        <p:txBody>
          <a:bodyPr/>
          <a:lstStyle/>
          <a:p>
            <a:r>
              <a:rPr lang="ru-RU" b="1" dirty="0"/>
              <a:t>СПИСОК РЕКОМЕНДУЕМОЙ ЛИТЕРАТУРЫ</a:t>
            </a:r>
            <a:br>
              <a:rPr lang="ru-RU" sz="28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3194" y="927279"/>
            <a:ext cx="9611418" cy="4983943"/>
          </a:xfrm>
        </p:spPr>
        <p:txBody>
          <a:bodyPr/>
          <a:lstStyle/>
          <a:p>
            <a:r>
              <a:rPr lang="ru-RU" sz="1100" dirty="0"/>
              <a:t>Основная литература:</a:t>
            </a:r>
          </a:p>
          <a:p>
            <a:pPr lvl="2"/>
            <a:r>
              <a:rPr lang="ru-RU" sz="1100" dirty="0"/>
              <a:t>Козловская Т.Н. Профессиональная этика [Электронный ресурс]: учебно-методическое пособие/ Козловская Т.Н., </a:t>
            </a:r>
            <a:r>
              <a:rPr lang="ru-RU" sz="1100" dirty="0" err="1"/>
              <a:t>Епанчинцева</a:t>
            </a:r>
            <a:r>
              <a:rPr lang="ru-RU" sz="1100" dirty="0"/>
              <a:t> Г.А., Зубова Л.В.— Электрон. текстовые данные.— Оренбург: Оренбургский государственный университет, ЭБС АСВ, 2015.— 218 </a:t>
            </a:r>
            <a:r>
              <a:rPr lang="ru-RU" sz="1100" dirty="0" err="1"/>
              <a:t>c</a:t>
            </a:r>
            <a:r>
              <a:rPr lang="ru-RU" sz="1100" dirty="0"/>
              <a:t>.— Режим доступа: http://www.iprbookshop.ru/54147.— ЭБС «</a:t>
            </a:r>
            <a:r>
              <a:rPr lang="ru-RU" sz="1100" dirty="0" err="1"/>
              <a:t>IPRbooks</a:t>
            </a:r>
            <a:r>
              <a:rPr lang="ru-RU" sz="1100" dirty="0"/>
              <a:t>»</a:t>
            </a:r>
          </a:p>
          <a:p>
            <a:r>
              <a:rPr lang="ru-RU" sz="1100" dirty="0"/>
              <a:t>Дополнительная литература:</a:t>
            </a:r>
          </a:p>
          <a:p>
            <a:pPr lvl="2"/>
            <a:r>
              <a:rPr lang="ru-RU" sz="1100" dirty="0"/>
              <a:t>Курс лекций по профессиональной этике [Электронный ресурс] : учеб. пособие для студентов 2 курса факультета "Клиническая психология" / </a:t>
            </a:r>
            <a:r>
              <a:rPr lang="ru-RU" sz="1100" dirty="0" err="1"/>
              <a:t>ОрГМА</a:t>
            </a:r>
            <a:r>
              <a:rPr lang="ru-RU" sz="1100" dirty="0"/>
              <a:t> ; сост.: В. В. Вялых, Н. В. Барышникова. - Оренбург : [б. и.], 2013. - 1 </a:t>
            </a:r>
            <a:r>
              <a:rPr lang="ru-RU" sz="1100" dirty="0" err="1"/>
              <a:t>эл</a:t>
            </a:r>
            <a:r>
              <a:rPr lang="ru-RU" sz="1100" dirty="0"/>
              <a:t>. опт. диск. - </a:t>
            </a:r>
            <a:r>
              <a:rPr lang="ru-RU" sz="1100" dirty="0" err="1"/>
              <a:t>Загл</a:t>
            </a:r>
            <a:r>
              <a:rPr lang="ru-RU" sz="1100" dirty="0"/>
              <a:t>. с титул. экрана. - Электрон. версия </a:t>
            </a:r>
            <a:r>
              <a:rPr lang="ru-RU" sz="1100" dirty="0" err="1"/>
              <a:t>печ</a:t>
            </a:r>
            <a:r>
              <a:rPr lang="ru-RU" sz="1100" dirty="0"/>
              <a:t>. публикации (63 с.). - Б. </a:t>
            </a:r>
            <a:r>
              <a:rPr lang="ru-RU" sz="1100" dirty="0" err="1"/>
              <a:t>ц</a:t>
            </a:r>
            <a:r>
              <a:rPr lang="ru-RU" sz="1100" dirty="0"/>
              <a:t>. - Режим доступа: </a:t>
            </a:r>
            <a:r>
              <a:rPr lang="ru-RU" sz="1100" u="sng" dirty="0">
                <a:hlinkClick r:id="rId2"/>
              </a:rPr>
              <a:t>http://lib.orgma.ru/jirbis2/elektronnyj-katalog</a:t>
            </a:r>
            <a:endParaRPr lang="ru-RU" sz="1100" dirty="0"/>
          </a:p>
          <a:p>
            <a:pPr lvl="2"/>
            <a:r>
              <a:rPr lang="ru-RU" sz="1100" dirty="0" err="1"/>
              <a:t>Неволина</a:t>
            </a:r>
            <a:r>
              <a:rPr lang="ru-RU" sz="1100" dirty="0"/>
              <a:t>, В.В. Стратегии профессионального саморазвития студента в медицинском образовании [Электронный ресурс]: комплект </a:t>
            </a:r>
            <a:r>
              <a:rPr lang="ru-RU" sz="1100" dirty="0" err="1"/>
              <a:t>науч.-метод</a:t>
            </a:r>
            <a:r>
              <a:rPr lang="ru-RU" sz="1100" dirty="0"/>
              <a:t>. материалов / В. В. </a:t>
            </a:r>
            <a:r>
              <a:rPr lang="ru-RU" sz="1100" dirty="0" err="1"/>
              <a:t>Неволина</a:t>
            </a:r>
            <a:r>
              <a:rPr lang="ru-RU" sz="1100" dirty="0"/>
              <a:t>. - [Б. м.]: Оренбург, 2017. – 238с. </a:t>
            </a:r>
            <a:r>
              <a:rPr lang="ru-RU" sz="1100" dirty="0" err="1"/>
              <a:t>on-line</a:t>
            </a:r>
            <a:r>
              <a:rPr lang="ru-RU" sz="1100" dirty="0"/>
              <a:t>. - Б. </a:t>
            </a:r>
            <a:r>
              <a:rPr lang="ru-RU" sz="1100" dirty="0" err="1"/>
              <a:t>ц</a:t>
            </a:r>
            <a:r>
              <a:rPr lang="ru-RU" sz="1100" dirty="0"/>
              <a:t>. </a:t>
            </a:r>
            <a:r>
              <a:rPr lang="ru-RU" sz="1100" u="sng" dirty="0">
                <a:hlinkClick r:id="rId2"/>
              </a:rPr>
              <a:t>http://lib.orgma.ru/jirbis2/elektronnyj-katalog</a:t>
            </a:r>
            <a:endParaRPr lang="ru-RU" sz="1100" dirty="0"/>
          </a:p>
          <a:p>
            <a:pPr lvl="2"/>
            <a:r>
              <a:rPr lang="ru-RU" sz="1100" dirty="0" err="1"/>
              <a:t>Виговская</a:t>
            </a:r>
            <a:r>
              <a:rPr lang="ru-RU" sz="1100" dirty="0"/>
              <a:t> М.Е. Профессиональная этика и этикет [Электронный ресурс] / </a:t>
            </a:r>
            <a:r>
              <a:rPr lang="ru-RU" sz="1100" dirty="0" err="1"/>
              <a:t>Виговская</a:t>
            </a:r>
            <a:r>
              <a:rPr lang="ru-RU" sz="1100" dirty="0"/>
              <a:t> М.Е.— Электрон. текстовые данные.— М.: Дашков и К, Ай Пи Эр </a:t>
            </a:r>
            <a:r>
              <a:rPr lang="ru-RU" sz="1100" dirty="0" err="1"/>
              <a:t>Медиа</a:t>
            </a:r>
            <a:r>
              <a:rPr lang="ru-RU" sz="1100" dirty="0"/>
              <a:t>, 2014.— 144 </a:t>
            </a:r>
            <a:r>
              <a:rPr lang="ru-RU" sz="1100" dirty="0" err="1"/>
              <a:t>c</a:t>
            </a:r>
            <a:r>
              <a:rPr lang="ru-RU" sz="1100" dirty="0"/>
              <a:t>.— Режим доступа: http://www.iprbookshop.ru/19990.— ЭБС «</a:t>
            </a:r>
            <a:r>
              <a:rPr lang="ru-RU" sz="1100" dirty="0" err="1"/>
              <a:t>IPRbooks</a:t>
            </a:r>
            <a:r>
              <a:rPr lang="ru-RU" sz="1100" dirty="0"/>
              <a:t>»</a:t>
            </a:r>
          </a:p>
          <a:p>
            <a:r>
              <a:rPr lang="ru-RU" sz="1100" dirty="0"/>
              <a:t>Интернет-ресурсы:</a:t>
            </a:r>
          </a:p>
          <a:p>
            <a:pPr lvl="0"/>
            <a:r>
              <a:rPr lang="ru-RU" sz="1100" dirty="0"/>
              <a:t>Информационно-аналитическая система «SCIENCE INDEX» https://elibrary.ru/</a:t>
            </a:r>
          </a:p>
          <a:p>
            <a:pPr lvl="0"/>
            <a:r>
              <a:rPr lang="ru-RU" sz="1100" dirty="0"/>
              <a:t>«Электронная справочная правовая система. Консультант Плюс» http://www.consultant.ru/ </a:t>
            </a:r>
            <a:r>
              <a:rPr lang="ru-RU" sz="1100" u="sng" dirty="0">
                <a:hlinkClick r:id="rId3"/>
              </a:rPr>
              <a:t>http://www.consultant.ru/</a:t>
            </a:r>
            <a:endParaRPr lang="ru-RU" sz="1100" dirty="0"/>
          </a:p>
          <a:p>
            <a:pPr lvl="0"/>
            <a:r>
              <a:rPr lang="ru-RU" sz="1100" dirty="0"/>
              <a:t>Этика - </a:t>
            </a:r>
            <a:r>
              <a:rPr lang="ru-RU" sz="1100" u="sng" dirty="0">
                <a:hlinkClick r:id="rId4"/>
              </a:rPr>
              <a:t>http://ethicscenter.ru/</a:t>
            </a:r>
            <a:endParaRPr lang="ru-RU" sz="1100" dirty="0"/>
          </a:p>
          <a:p>
            <a:pPr lvl="0"/>
            <a:r>
              <a:rPr lang="ru-RU" sz="1100" dirty="0"/>
              <a:t>Лаборатория Саморазвития - http://nevolina-v.wix.com/samraz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524000" y="512618"/>
            <a:ext cx="9144000" cy="4013346"/>
          </a:xfrm>
        </p:spPr>
        <p:txBody>
          <a:bodyPr/>
          <a:lstStyle/>
          <a:p>
            <a:pPr eaLnBrk="1" hangingPunct="1"/>
            <a:r>
              <a:rPr lang="ru-RU" dirty="0"/>
              <a:t>Каждый окончивший российский медицинский ВУЗ специалист перед тем, как приступить к работе, произносит торжественную клятву – так называемую Клятву российского врача.</a:t>
            </a:r>
          </a:p>
        </p:txBody>
      </p:sp>
      <p:pic>
        <p:nvPicPr>
          <p:cNvPr id="15362" name="Picture 2" descr="http://s020.radikal.ru/i709/1306/92/9c73c797f8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757" y="2748056"/>
            <a:ext cx="2597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glmed.at.ua/backgrounds/Gippokr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4" y="2923383"/>
            <a:ext cx="446405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5F385EE-9483-4D1A-B666-D59991A9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199" y="1152525"/>
            <a:ext cx="6660777" cy="497363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В истории нашей страны насчитывается несколько вариантов клятв, даваемых врачами.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Первой из таковых была </a:t>
            </a:r>
            <a:r>
              <a:rPr lang="ru-RU" sz="2800" u="sng" dirty="0"/>
              <a:t>Присяга врача Советского Союза</a:t>
            </a:r>
            <a:r>
              <a:rPr lang="ru-RU" sz="2800" dirty="0"/>
              <a:t>, которая принималась в СССР с 1971 г.</a:t>
            </a:r>
          </a:p>
        </p:txBody>
      </p:sp>
      <p:pic>
        <p:nvPicPr>
          <p:cNvPr id="17410" name="Picture 2" descr="http://professiya-vrach.ru/upload/iblock/212/212799763589ace8e9dd7b58328346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370" y="1110457"/>
            <a:ext cx="2582862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124F8A-B80C-4C52-B52F-86A46DCD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Присяга врача Советского Союза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826" y="692150"/>
            <a:ext cx="9987683" cy="61658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Получая высокое звание врача и приступая к врачебной деятельности, я торжественно клянусь: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все знания и силы посвятить охране и улучшению здоровья человека, лечению и предупреждению заболевания, добросовестно трудиться там, где этого требуют интересы общества;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быть всегда готовым оказать медицинскую помощь, внимательно и заботливо относиться к больному, хранить врачебную тайну;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постоянно совершенствовать свои медицинские познания и врачебное мастерство, способствовать своим трудом развитию медицинской науки и практики;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обращаться, если этого требуют интересы больного, за советом к товарищам по профессии и самому никогда не отказывать им в совете и помощи;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беречь и развивать благородные традиции отечественной медицины, во всех своих действиях руководствоваться принципами коммунистической морали;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сознавая опасность, которую представляет собой ядерное оружие для человечества, неустанно бороться за мир, за предотвращение ядерной войны;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всегда помнить о высоком призвании советского врача, об ответственности перед Народом и Советским государством.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Верность этой присяге клянусь пронести через всю свою жизнь.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1034C8-6AFC-4E8F-B2E5-106C3C5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1524001" y="651164"/>
            <a:ext cx="8893175" cy="6206836"/>
          </a:xfrm>
        </p:spPr>
        <p:txBody>
          <a:bodyPr/>
          <a:lstStyle/>
          <a:p>
            <a:pPr eaLnBrk="1" hangingPunct="1"/>
            <a:r>
              <a:rPr lang="ru-RU" dirty="0"/>
              <a:t>В Российской империи выпускники медицинских факультетов до революции 1917 г. при присвоении первого врачебного звания «Лекарь» давали так называемое </a:t>
            </a:r>
            <a:r>
              <a:rPr lang="ru-RU" u="sng" dirty="0"/>
              <a:t>«Факультетское обещание»</a:t>
            </a:r>
            <a:r>
              <a:rPr lang="ru-RU" dirty="0"/>
              <a:t>. </a:t>
            </a:r>
          </a:p>
          <a:p>
            <a:pPr eaLnBrk="1" hangingPunct="1"/>
            <a:r>
              <a:rPr lang="ru-RU" dirty="0"/>
              <a:t>Текст </a:t>
            </a:r>
          </a:p>
          <a:p>
            <a:pPr eaLnBrk="1" hangingPunct="1">
              <a:buFont typeface="Arial" charset="0"/>
              <a:buNone/>
            </a:pPr>
            <a:r>
              <a:rPr lang="ru-RU" dirty="0"/>
              <a:t>   «Обещания» прилагался к свидетельству </a:t>
            </a:r>
          </a:p>
          <a:p>
            <a:pPr eaLnBrk="1" hangingPunct="1">
              <a:buFont typeface="Arial" charset="0"/>
              <a:buNone/>
            </a:pPr>
            <a:r>
              <a:rPr lang="ru-RU" dirty="0"/>
              <a:t>    об окончании медицинского </a:t>
            </a:r>
          </a:p>
          <a:p>
            <a:pPr eaLnBrk="1" hangingPunct="1">
              <a:buFont typeface="Arial" charset="0"/>
              <a:buNone/>
            </a:pPr>
            <a:r>
              <a:rPr lang="ru-RU" dirty="0"/>
              <a:t>    факультета.</a:t>
            </a:r>
          </a:p>
        </p:txBody>
      </p:sp>
      <p:pic>
        <p:nvPicPr>
          <p:cNvPr id="19458" name="Picture 2" descr="http://www.plam.ru/cultur/doktor_bulgakov/i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918" y="1962150"/>
            <a:ext cx="4787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5B0895-68D5-43E5-B309-23E8D8E0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918410" cy="706438"/>
          </a:xfrm>
        </p:spPr>
        <p:txBody>
          <a:bodyPr/>
          <a:lstStyle/>
          <a:p>
            <a:pPr eaLnBrk="1" hangingPunct="1"/>
            <a:r>
              <a:rPr lang="ru-RU" sz="3200" dirty="0"/>
              <a:t>«Факультетское обещание» русских врачей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4826" y="969818"/>
            <a:ext cx="9918410" cy="613107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Принимая с глубокой признательностью даруемые мне наукою права врача и постигая всю важность обязанностей, возлагаемых на меня сим званием, даю обещание в течение всей своей жизни не омрачать чести сословия, в которое ныне вступаю.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Обещаю во всякое время помогать, по лучшему моему разумению, прибегающим к моему пособию страждущим, свято хранить вверяемые мне врачебные [семейные] тайны и не употреблять во зло оказываемого мне доверия.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Обещаю продолжать изучать врачебную науку и способствовать всеми своими силами ее процветанию, сообщая ученому свету все, что открою.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Обещаю не заниматься приготовлением и продажею тайных средств.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Обещаю быть справедливым к своим сотоварищам-врачам и не оскорблять их личности, однако же, если бы того потребовала польза больного, говорить правду прямо и без лицеприятия. В важных случаях обещаю прибегать к советам врачей, более меня сведущих и опытных; когда же сам буду призван на совещание, буду по совести отдавать справедливость их заслугам и стараниям.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2A98D5-709A-49BB-99BB-5D49C178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1774825" y="787399"/>
            <a:ext cx="9572048" cy="5338763"/>
          </a:xfrm>
        </p:spPr>
        <p:txBody>
          <a:bodyPr/>
          <a:lstStyle/>
          <a:p>
            <a:pPr algn="just" eaLnBrk="1" hangingPunct="1"/>
            <a:r>
              <a:rPr lang="ru-RU" dirty="0"/>
              <a:t>В ноябре 1994 г. в Москве 4-й Конференцией Ассоциации врачей России была принята </a:t>
            </a:r>
            <a:r>
              <a:rPr lang="ru-RU" u="sng" dirty="0"/>
              <a:t>Клятва российского врача </a:t>
            </a:r>
            <a:r>
              <a:rPr lang="ru-RU" dirty="0"/>
              <a:t>– предпоследняя версия произносимой сегодня клятвы.</a:t>
            </a:r>
          </a:p>
        </p:txBody>
      </p:sp>
      <p:pic>
        <p:nvPicPr>
          <p:cNvPr id="21506" name="Picture 2" descr="http://www.lawinrussia.ru/sites/default/files/imagecache/photo_page/images/123_1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916" y="2197101"/>
            <a:ext cx="44180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38EAF7-11BE-4B45-B91D-15744B68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0CD27-9B31-46DD-8D1E-3BCBF7A7FA9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1889</Words>
  <Application>Microsoft Office PowerPoint</Application>
  <PresentationFormat>Широкоэкранный</PresentationFormat>
  <Paragraphs>129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Легкий дым</vt:lpstr>
      <vt:lpstr>Нормативные основания медицинской этики</vt:lpstr>
      <vt:lpstr>Презентация PowerPoint</vt:lpstr>
      <vt:lpstr>Клятва российского врача</vt:lpstr>
      <vt:lpstr>Презентация PowerPoint</vt:lpstr>
      <vt:lpstr>Презентация PowerPoint</vt:lpstr>
      <vt:lpstr>Присяга врача Советского Союза</vt:lpstr>
      <vt:lpstr>Презентация PowerPoint</vt:lpstr>
      <vt:lpstr>«Факультетское обещание» русских врачей</vt:lpstr>
      <vt:lpstr>Презентация PowerPoint</vt:lpstr>
      <vt:lpstr>Клятва российского врача, 1994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Этический кодекс Российского врача Утвержден 4-ой Конференцией Ассоциации врачей России, ноябрь 1994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РЕКОМЕНДУЕМОЙ ЛИТЕРАТУРЫ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Этический кодекс Российского врача Утвержден 4-ой Конференцией Ассоциации врачей России, ноябрь 1994</dc:title>
  <dc:creator>Настя</dc:creator>
  <cp:lastModifiedBy>Виктория Неволина</cp:lastModifiedBy>
  <cp:revision>20</cp:revision>
  <dcterms:created xsi:type="dcterms:W3CDTF">2016-03-03T13:29:48Z</dcterms:created>
  <dcterms:modified xsi:type="dcterms:W3CDTF">2021-03-29T07:12:28Z</dcterms:modified>
</cp:coreProperties>
</file>